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8" r:id="rId4"/>
    <p:sldId id="262" r:id="rId5"/>
    <p:sldId id="279" r:id="rId6"/>
    <p:sldId id="278" r:id="rId7"/>
    <p:sldId id="269" r:id="rId8"/>
    <p:sldId id="258" r:id="rId9"/>
    <p:sldId id="280" r:id="rId10"/>
    <p:sldId id="259" r:id="rId11"/>
    <p:sldId id="260" r:id="rId12"/>
    <p:sldId id="261" r:id="rId13"/>
    <p:sldId id="274" r:id="rId14"/>
    <p:sldId id="264" r:id="rId15"/>
    <p:sldId id="265" r:id="rId16"/>
    <p:sldId id="266" r:id="rId17"/>
    <p:sldId id="267" r:id="rId18"/>
    <p:sldId id="273" r:id="rId19"/>
    <p:sldId id="270" r:id="rId20"/>
    <p:sldId id="281" r:id="rId21"/>
    <p:sldId id="282" r:id="rId22"/>
    <p:sldId id="272" r:id="rId23"/>
    <p:sldId id="271" r:id="rId24"/>
    <p:sldId id="275" r:id="rId25"/>
    <p:sldId id="276" r:id="rId26"/>
    <p:sldId id="277" r:id="rId27"/>
    <p:sldId id="283" r:id="rId28"/>
    <p:sldId id="286"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p:cViewPr varScale="1">
        <p:scale>
          <a:sx n="69" d="100"/>
          <a:sy n="69" d="100"/>
        </p:scale>
        <p:origin x="110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6282E6B-9CFB-4D5B-9D06-C911777423A5}" type="datetimeFigureOut">
              <a:rPr lang="en-US" smtClean="0"/>
              <a:pPr/>
              <a:t>9/20/2018</a:t>
            </a:fld>
            <a:endParaRPr lang="en-US"/>
          </a:p>
        </p:txBody>
      </p:sp>
      <p:sp>
        <p:nvSpPr>
          <p:cNvPr id="16" name="Slide Number Placeholder 15"/>
          <p:cNvSpPr>
            <a:spLocks noGrp="1"/>
          </p:cNvSpPr>
          <p:nvPr>
            <p:ph type="sldNum" sz="quarter" idx="11"/>
          </p:nvPr>
        </p:nvSpPr>
        <p:spPr/>
        <p:txBody>
          <a:bodyPr/>
          <a:lstStyle/>
          <a:p>
            <a:fld id="{61FB523E-0E64-4ED4-94D1-04476A3444B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282E6B-9CFB-4D5B-9D06-C911777423A5}" type="datetimeFigureOut">
              <a:rPr lang="en-US" smtClean="0"/>
              <a:pPr/>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B523E-0E64-4ED4-94D1-04476A3444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282E6B-9CFB-4D5B-9D06-C911777423A5}" type="datetimeFigureOut">
              <a:rPr lang="en-US" smtClean="0"/>
              <a:pPr/>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B523E-0E64-4ED4-94D1-04476A3444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6282E6B-9CFB-4D5B-9D06-C911777423A5}" type="datetimeFigureOut">
              <a:rPr lang="en-US" smtClean="0"/>
              <a:pPr/>
              <a:t>9/20/2018</a:t>
            </a:fld>
            <a:endParaRPr lang="en-US"/>
          </a:p>
        </p:txBody>
      </p:sp>
      <p:sp>
        <p:nvSpPr>
          <p:cNvPr id="15" name="Slide Number Placeholder 14"/>
          <p:cNvSpPr>
            <a:spLocks noGrp="1"/>
          </p:cNvSpPr>
          <p:nvPr>
            <p:ph type="sldNum" sz="quarter" idx="15"/>
          </p:nvPr>
        </p:nvSpPr>
        <p:spPr/>
        <p:txBody>
          <a:bodyPr/>
          <a:lstStyle>
            <a:lvl1pPr algn="ctr">
              <a:defRPr/>
            </a:lvl1pPr>
          </a:lstStyle>
          <a:p>
            <a:fld id="{61FB523E-0E64-4ED4-94D1-04476A3444B1}"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282E6B-9CFB-4D5B-9D06-C911777423A5}" type="datetimeFigureOut">
              <a:rPr lang="en-US" smtClean="0"/>
              <a:pPr/>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B523E-0E64-4ED4-94D1-04476A3444B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282E6B-9CFB-4D5B-9D06-C911777423A5}" type="datetimeFigureOut">
              <a:rPr lang="en-US" smtClean="0"/>
              <a:pPr/>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B523E-0E64-4ED4-94D1-04476A3444B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1FB523E-0E64-4ED4-94D1-04476A3444B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6282E6B-9CFB-4D5B-9D06-C911777423A5}" type="datetimeFigureOut">
              <a:rPr lang="en-US" smtClean="0"/>
              <a:pPr/>
              <a:t>9/20/2018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282E6B-9CFB-4D5B-9D06-C911777423A5}" type="datetimeFigureOut">
              <a:rPr lang="en-US" smtClean="0"/>
              <a:pPr/>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B523E-0E64-4ED4-94D1-04476A3444B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82E6B-9CFB-4D5B-9D06-C911777423A5}" type="datetimeFigureOut">
              <a:rPr lang="en-US" smtClean="0"/>
              <a:pPr/>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B523E-0E64-4ED4-94D1-04476A3444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6282E6B-9CFB-4D5B-9D06-C911777423A5}" type="datetimeFigureOut">
              <a:rPr lang="en-US" smtClean="0"/>
              <a:pPr/>
              <a:t>9/20/2018</a:t>
            </a:fld>
            <a:endParaRPr lang="en-US"/>
          </a:p>
        </p:txBody>
      </p:sp>
      <p:sp>
        <p:nvSpPr>
          <p:cNvPr id="9" name="Slide Number Placeholder 8"/>
          <p:cNvSpPr>
            <a:spLocks noGrp="1"/>
          </p:cNvSpPr>
          <p:nvPr>
            <p:ph type="sldNum" sz="quarter" idx="15"/>
          </p:nvPr>
        </p:nvSpPr>
        <p:spPr/>
        <p:txBody>
          <a:bodyPr/>
          <a:lstStyle/>
          <a:p>
            <a:fld id="{61FB523E-0E64-4ED4-94D1-04476A3444B1}"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6282E6B-9CFB-4D5B-9D06-C911777423A5}" type="datetimeFigureOut">
              <a:rPr lang="en-US" smtClean="0"/>
              <a:pPr/>
              <a:t>9/20/2018</a:t>
            </a:fld>
            <a:endParaRPr lang="en-US"/>
          </a:p>
        </p:txBody>
      </p:sp>
      <p:sp>
        <p:nvSpPr>
          <p:cNvPr id="9" name="Slide Number Placeholder 8"/>
          <p:cNvSpPr>
            <a:spLocks noGrp="1"/>
          </p:cNvSpPr>
          <p:nvPr>
            <p:ph type="sldNum" sz="quarter" idx="11"/>
          </p:nvPr>
        </p:nvSpPr>
        <p:spPr/>
        <p:txBody>
          <a:bodyPr/>
          <a:lstStyle/>
          <a:p>
            <a:fld id="{61FB523E-0E64-4ED4-94D1-04476A3444B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6282E6B-9CFB-4D5B-9D06-C911777423A5}" type="datetimeFigureOut">
              <a:rPr lang="en-US" smtClean="0"/>
              <a:pPr/>
              <a:t>9/20/2018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1FB523E-0E64-4ED4-94D1-04476A3444B1}"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RRhjqqe750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Thanks for coming in…</a:t>
            </a:r>
            <a:endParaRPr lang="en-US" dirty="0"/>
          </a:p>
        </p:txBody>
      </p:sp>
      <p:sp>
        <p:nvSpPr>
          <p:cNvPr id="2" name="Title 1"/>
          <p:cNvSpPr>
            <a:spLocks noGrp="1"/>
          </p:cNvSpPr>
          <p:nvPr>
            <p:ph type="ctrTitle"/>
          </p:nvPr>
        </p:nvSpPr>
        <p:spPr/>
        <p:txBody>
          <a:bodyPr/>
          <a:lstStyle/>
          <a:p>
            <a:r>
              <a:rPr smtClean="0"/>
              <a:t>Immigration &amp; Urbanization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gutenberg.org/files/15595/15595-h/images/imagep010.jpg"/>
          <p:cNvPicPr>
            <a:picLocks noChangeAspect="1" noChangeArrowheads="1"/>
          </p:cNvPicPr>
          <p:nvPr/>
        </p:nvPicPr>
        <p:blipFill>
          <a:blip r:embed="rId2" cstate="print"/>
          <a:srcRect/>
          <a:stretch>
            <a:fillRect/>
          </a:stretch>
        </p:blipFill>
        <p:spPr bwMode="auto">
          <a:xfrm>
            <a:off x="381000" y="2133600"/>
            <a:ext cx="4183380" cy="3429000"/>
          </a:xfrm>
          <a:prstGeom prst="rect">
            <a:avLst/>
          </a:prstGeom>
          <a:noFill/>
          <a:effectLst>
            <a:softEdge rad="63500"/>
          </a:effectLst>
        </p:spPr>
      </p:pic>
      <p:sp>
        <p:nvSpPr>
          <p:cNvPr id="2" name="Content Placeholder 1"/>
          <p:cNvSpPr>
            <a:spLocks noGrp="1"/>
          </p:cNvSpPr>
          <p:nvPr>
            <p:ph idx="1"/>
          </p:nvPr>
        </p:nvSpPr>
        <p:spPr>
          <a:xfrm>
            <a:off x="4267200" y="1447800"/>
            <a:ext cx="4267200" cy="4648200"/>
          </a:xfrm>
        </p:spPr>
        <p:txBody>
          <a:bodyPr/>
          <a:lstStyle/>
          <a:p>
            <a:pPr lvl="1"/>
            <a:r>
              <a:rPr lang="en-US" sz="2800" dirty="0" smtClean="0"/>
              <a:t>Buy outside of city</a:t>
            </a:r>
          </a:p>
          <a:p>
            <a:pPr lvl="2"/>
            <a:r>
              <a:rPr lang="en-US" sz="2400" dirty="0" smtClean="0"/>
              <a:t>transportation problems</a:t>
            </a:r>
          </a:p>
          <a:p>
            <a:pPr lvl="1"/>
            <a:r>
              <a:rPr lang="en-US" sz="2800" dirty="0" smtClean="0"/>
              <a:t>Rent cramped boarding house rooms</a:t>
            </a:r>
          </a:p>
          <a:p>
            <a:pPr lvl="2"/>
            <a:r>
              <a:rPr lang="en-US" sz="2400" dirty="0" smtClean="0"/>
              <a:t>Many times multiple families shared a one family apartment</a:t>
            </a:r>
          </a:p>
          <a:p>
            <a:pPr lvl="2"/>
            <a:r>
              <a:rPr lang="en-US" sz="2400" dirty="0" smtClean="0"/>
              <a:t>Very few safety and sanitation regulations</a:t>
            </a:r>
          </a:p>
          <a:p>
            <a:endParaRPr lang="en-US" dirty="0"/>
          </a:p>
        </p:txBody>
      </p:sp>
      <p:sp>
        <p:nvSpPr>
          <p:cNvPr id="3" name="Title 2"/>
          <p:cNvSpPr>
            <a:spLocks noGrp="1"/>
          </p:cNvSpPr>
          <p:nvPr>
            <p:ph type="title"/>
          </p:nvPr>
        </p:nvSpPr>
        <p:spPr/>
        <p:txBody>
          <a:bodyPr/>
          <a:lstStyle/>
          <a:p>
            <a:r>
              <a:rPr smtClean="0"/>
              <a:t>Choices, Choices</a:t>
            </a:r>
            <a:endParaRPr lang="en-US" dirty="0"/>
          </a:p>
        </p:txBody>
      </p:sp>
      <p:pic>
        <p:nvPicPr>
          <p:cNvPr id="4098" name="Picture 2" descr="http://approachaarch.files.wordpress.com/2013/02/tenement.gif"/>
          <p:cNvPicPr>
            <a:picLocks noChangeAspect="1" noChangeArrowheads="1"/>
          </p:cNvPicPr>
          <p:nvPr/>
        </p:nvPicPr>
        <p:blipFill>
          <a:blip r:embed="rId3"/>
          <a:srcRect/>
          <a:stretch>
            <a:fillRect/>
          </a:stretch>
        </p:blipFill>
        <p:spPr bwMode="auto">
          <a:xfrm>
            <a:off x="304800" y="2286000"/>
            <a:ext cx="4334888" cy="2819400"/>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5715000"/>
            <a:ext cx="2819400" cy="381000"/>
          </a:xfrm>
        </p:spPr>
        <p:txBody>
          <a:bodyPr>
            <a:normAutofit fontScale="85000" lnSpcReduction="20000"/>
          </a:bodyPr>
          <a:lstStyle/>
          <a:p>
            <a:endParaRPr lang="en-US" dirty="0"/>
          </a:p>
        </p:txBody>
      </p:sp>
      <p:sp>
        <p:nvSpPr>
          <p:cNvPr id="3" name="Title 2"/>
          <p:cNvSpPr>
            <a:spLocks noGrp="1"/>
          </p:cNvSpPr>
          <p:nvPr>
            <p:ph type="title"/>
          </p:nvPr>
        </p:nvSpPr>
        <p:spPr/>
        <p:txBody>
          <a:bodyPr/>
          <a:lstStyle/>
          <a:p>
            <a:r>
              <a:rPr lang="en-US" dirty="0" smtClean="0"/>
              <a:t>T</a:t>
            </a:r>
            <a:r>
              <a:rPr smtClean="0"/>
              <a:t>he American Dream?</a:t>
            </a:r>
            <a:endParaRPr lang="en-US" dirty="0"/>
          </a:p>
        </p:txBody>
      </p:sp>
      <p:pic>
        <p:nvPicPr>
          <p:cNvPr id="4" name="Picture 4" descr="http://static.flickr.com/76/153130510_2dcb2c8a48.jpg"/>
          <p:cNvPicPr>
            <a:picLocks noChangeAspect="1" noChangeArrowheads="1"/>
          </p:cNvPicPr>
          <p:nvPr/>
        </p:nvPicPr>
        <p:blipFill>
          <a:blip r:embed="rId2" cstate="print"/>
          <a:srcRect/>
          <a:stretch>
            <a:fillRect/>
          </a:stretch>
        </p:blipFill>
        <p:spPr bwMode="auto">
          <a:xfrm>
            <a:off x="1390650" y="1295400"/>
            <a:ext cx="6362700" cy="5230139"/>
          </a:xfrm>
          <a:prstGeom prst="rect">
            <a:avLst/>
          </a:prstGeom>
          <a:noFill/>
          <a:effectLst>
            <a:softEdge rad="63500"/>
          </a:effectLst>
        </p:spPr>
      </p:pic>
      <p:pic>
        <p:nvPicPr>
          <p:cNvPr id="5" name="Picture 2" descr="http://historymatters.gmu.edu/mse/photos/images/riis4.gif"/>
          <p:cNvPicPr>
            <a:picLocks noChangeAspect="1" noChangeArrowheads="1"/>
          </p:cNvPicPr>
          <p:nvPr/>
        </p:nvPicPr>
        <p:blipFill>
          <a:blip r:embed="rId3" cstate="print"/>
          <a:srcRect/>
          <a:stretch>
            <a:fillRect/>
          </a:stretch>
        </p:blipFill>
        <p:spPr bwMode="auto">
          <a:xfrm>
            <a:off x="1238250" y="1225222"/>
            <a:ext cx="6667500" cy="5387340"/>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4495800" cy="4648200"/>
          </a:xfrm>
        </p:spPr>
        <p:txBody>
          <a:bodyPr/>
          <a:lstStyle/>
          <a:p>
            <a:r>
              <a:rPr lang="en-US" dirty="0" smtClean="0"/>
              <a:t>H2O Cycle in the city</a:t>
            </a:r>
          </a:p>
          <a:p>
            <a:pPr lvl="1"/>
            <a:r>
              <a:rPr lang="en-US" dirty="0" smtClean="0"/>
              <a:t>Sky = Streets = buckets brought to living space = back to the streets = back to sky</a:t>
            </a:r>
          </a:p>
          <a:p>
            <a:r>
              <a:rPr lang="en-US" dirty="0" smtClean="0"/>
              <a:t>Limited water supply led to uncontrolled fires</a:t>
            </a:r>
          </a:p>
          <a:p>
            <a:pPr lvl="1"/>
            <a:r>
              <a:rPr lang="en-US" dirty="0" smtClean="0"/>
              <a:t>Wooden buildings</a:t>
            </a:r>
          </a:p>
          <a:p>
            <a:pPr lvl="1"/>
            <a:r>
              <a:rPr lang="en-US" dirty="0" smtClean="0"/>
              <a:t>Candles and kerosene heaters</a:t>
            </a:r>
          </a:p>
          <a:p>
            <a:endParaRPr lang="en-US" dirty="0"/>
          </a:p>
        </p:txBody>
      </p:sp>
      <p:sp>
        <p:nvSpPr>
          <p:cNvPr id="3" name="Title 2"/>
          <p:cNvSpPr>
            <a:spLocks noGrp="1"/>
          </p:cNvSpPr>
          <p:nvPr>
            <p:ph type="title"/>
          </p:nvPr>
        </p:nvSpPr>
        <p:spPr/>
        <p:txBody>
          <a:bodyPr/>
          <a:lstStyle/>
          <a:p>
            <a:r>
              <a:rPr smtClean="0"/>
              <a:t>H2O</a:t>
            </a:r>
            <a:r>
              <a:rPr lang="en-US" dirty="0" smtClean="0"/>
              <a:t>… who needs it?</a:t>
            </a:r>
            <a:endParaRPr lang="en-US" dirty="0"/>
          </a:p>
        </p:txBody>
      </p:sp>
      <p:pic>
        <p:nvPicPr>
          <p:cNvPr id="4" name="Picture 2" descr="http://freshlysqueezedh2o.com/drinking-dirty-water-croppe.jpg"/>
          <p:cNvPicPr>
            <a:picLocks noChangeAspect="1" noChangeArrowheads="1"/>
          </p:cNvPicPr>
          <p:nvPr/>
        </p:nvPicPr>
        <p:blipFill>
          <a:blip r:embed="rId2" cstate="print"/>
          <a:srcRect/>
          <a:stretch>
            <a:fillRect/>
          </a:stretch>
        </p:blipFill>
        <p:spPr bwMode="auto">
          <a:xfrm>
            <a:off x="4876800" y="1784874"/>
            <a:ext cx="4010547" cy="3444352"/>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Political Machine</a:t>
            </a:r>
          </a:p>
          <a:p>
            <a:pPr lvl="1"/>
            <a:r>
              <a:rPr lang="en-US" dirty="0" smtClean="0">
                <a:solidFill>
                  <a:schemeClr val="accent3"/>
                </a:solidFill>
              </a:rPr>
              <a:t>Controlled local government (cities)</a:t>
            </a:r>
          </a:p>
          <a:p>
            <a:pPr lvl="0"/>
            <a:r>
              <a:rPr lang="en-US" dirty="0" smtClean="0"/>
              <a:t>Organized like a pyramid</a:t>
            </a:r>
            <a:endParaRPr lang="en-US" sz="9600" dirty="0" smtClean="0"/>
          </a:p>
          <a:p>
            <a:pPr lvl="1"/>
            <a:r>
              <a:rPr lang="en-US" dirty="0" smtClean="0">
                <a:solidFill>
                  <a:schemeClr val="accent3"/>
                </a:solidFill>
              </a:rPr>
              <a:t>Captains = city block</a:t>
            </a:r>
            <a:endParaRPr lang="en-US" sz="9600" dirty="0" smtClean="0">
              <a:solidFill>
                <a:schemeClr val="accent3"/>
              </a:solidFill>
            </a:endParaRPr>
          </a:p>
          <a:p>
            <a:pPr lvl="1"/>
            <a:r>
              <a:rPr lang="en-US" dirty="0" smtClean="0">
                <a:solidFill>
                  <a:schemeClr val="accent3"/>
                </a:solidFill>
              </a:rPr>
              <a:t>Ward boss = precinct</a:t>
            </a:r>
            <a:endParaRPr lang="en-US" sz="9600" dirty="0" smtClean="0">
              <a:solidFill>
                <a:schemeClr val="accent3"/>
              </a:solidFill>
            </a:endParaRPr>
          </a:p>
          <a:p>
            <a:pPr lvl="1"/>
            <a:r>
              <a:rPr lang="en-US" dirty="0" smtClean="0">
                <a:solidFill>
                  <a:schemeClr val="accent3"/>
                </a:solidFill>
              </a:rPr>
              <a:t>City boss = city</a:t>
            </a:r>
            <a:endParaRPr lang="en-US" sz="9600" dirty="0" smtClean="0">
              <a:solidFill>
                <a:schemeClr val="accent3"/>
              </a:solidFill>
            </a:endParaRPr>
          </a:p>
          <a:p>
            <a:r>
              <a:rPr lang="en-US" dirty="0" smtClean="0"/>
              <a:t>Characteristics</a:t>
            </a:r>
          </a:p>
          <a:p>
            <a:pPr lvl="1"/>
            <a:r>
              <a:rPr lang="en-US" dirty="0" smtClean="0">
                <a:solidFill>
                  <a:schemeClr val="accent3"/>
                </a:solidFill>
              </a:rPr>
              <a:t>Immigrant friendly</a:t>
            </a:r>
          </a:p>
          <a:p>
            <a:pPr lvl="2"/>
            <a:r>
              <a:rPr lang="en-US" dirty="0" smtClean="0"/>
              <a:t>Usually 2</a:t>
            </a:r>
            <a:r>
              <a:rPr lang="en-US" baseline="30000" dirty="0" smtClean="0"/>
              <a:t>nd</a:t>
            </a:r>
            <a:r>
              <a:rPr lang="en-US" dirty="0" smtClean="0"/>
              <a:t> generation</a:t>
            </a:r>
          </a:p>
          <a:p>
            <a:pPr lvl="1"/>
            <a:r>
              <a:rPr lang="en-US" dirty="0" smtClean="0">
                <a:solidFill>
                  <a:schemeClr val="accent3"/>
                </a:solidFill>
              </a:rPr>
              <a:t>Turkeys on Thanksgiving, parks, schools, etc…</a:t>
            </a:r>
          </a:p>
          <a:p>
            <a:pPr lvl="1"/>
            <a:r>
              <a:rPr lang="en-US" dirty="0" smtClean="0">
                <a:solidFill>
                  <a:schemeClr val="accent3"/>
                </a:solidFill>
              </a:rPr>
              <a:t>Controlled city jobs (police, fire, sanitation, etc.)</a:t>
            </a:r>
          </a:p>
          <a:p>
            <a:pPr lvl="1"/>
            <a:r>
              <a:rPr lang="en-US" dirty="0" smtClean="0">
                <a:solidFill>
                  <a:schemeClr val="accent3"/>
                </a:solidFill>
              </a:rPr>
              <a:t>Controlled business licenses &amp; inspections</a:t>
            </a:r>
          </a:p>
          <a:p>
            <a:endParaRPr lang="en-US" dirty="0"/>
          </a:p>
        </p:txBody>
      </p:sp>
      <p:sp>
        <p:nvSpPr>
          <p:cNvPr id="3" name="Title 2"/>
          <p:cNvSpPr>
            <a:spLocks noGrp="1"/>
          </p:cNvSpPr>
          <p:nvPr>
            <p:ph type="title"/>
          </p:nvPr>
        </p:nvSpPr>
        <p:spPr/>
        <p:txBody>
          <a:bodyPr/>
          <a:lstStyle/>
          <a:p>
            <a:r>
              <a:rPr smtClean="0"/>
              <a:t>Problem Solvers?</a:t>
            </a:r>
            <a:endParaRPr lang="en-US" dirty="0"/>
          </a:p>
        </p:txBody>
      </p:sp>
      <p:pic>
        <p:nvPicPr>
          <p:cNvPr id="4" name="Picture 2" descr="http://fanart.tv/fanart/movies/238/moviebackground/the-godfather-505714161422a.jpg"/>
          <p:cNvPicPr>
            <a:picLocks noChangeAspect="1" noChangeArrowheads="1"/>
          </p:cNvPicPr>
          <p:nvPr/>
        </p:nvPicPr>
        <p:blipFill>
          <a:blip r:embed="rId2" cstate="print"/>
          <a:srcRect/>
          <a:stretch>
            <a:fillRect/>
          </a:stretch>
        </p:blipFill>
        <p:spPr bwMode="auto">
          <a:xfrm>
            <a:off x="4267200" y="2362200"/>
            <a:ext cx="4063998" cy="2286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Graft:</a:t>
            </a:r>
          </a:p>
          <a:p>
            <a:pPr lvl="1"/>
            <a:r>
              <a:rPr lang="en-US" dirty="0" smtClean="0"/>
              <a:t>Illegal benefits or payments from holding office</a:t>
            </a:r>
          </a:p>
          <a:p>
            <a:pPr lvl="1"/>
            <a:r>
              <a:rPr lang="en-US" dirty="0" smtClean="0"/>
              <a:t>Kickbacks:</a:t>
            </a:r>
          </a:p>
          <a:p>
            <a:pPr lvl="2"/>
            <a:r>
              <a:rPr lang="en-US" dirty="0" smtClean="0"/>
              <a:t>Bills submitted exceed real cost.  Extra money as thanks goes to boss.</a:t>
            </a:r>
          </a:p>
          <a:p>
            <a:r>
              <a:rPr lang="en-US" dirty="0" smtClean="0"/>
              <a:t>Often padded votes with the names of:</a:t>
            </a:r>
          </a:p>
          <a:p>
            <a:pPr lvl="1"/>
            <a:r>
              <a:rPr lang="en-US" dirty="0" smtClean="0"/>
              <a:t>The deceased</a:t>
            </a:r>
          </a:p>
          <a:p>
            <a:pPr lvl="1"/>
            <a:r>
              <a:rPr lang="en-US" dirty="0" smtClean="0"/>
              <a:t>Children</a:t>
            </a:r>
          </a:p>
          <a:p>
            <a:pPr lvl="1"/>
            <a:r>
              <a:rPr lang="en-US" dirty="0" smtClean="0"/>
              <a:t>Pets</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smtClean="0"/>
              <a:t>Problem Solvers?</a:t>
            </a:r>
            <a:endParaRPr lang="en-US" dirty="0"/>
          </a:p>
        </p:txBody>
      </p:sp>
      <p:pic>
        <p:nvPicPr>
          <p:cNvPr id="2050" name="Picture 2" descr="http://www.buzzle.com/img/articleImages/257338-54519-18.jpg"/>
          <p:cNvPicPr>
            <a:picLocks noChangeAspect="1" noChangeArrowheads="1"/>
          </p:cNvPicPr>
          <p:nvPr/>
        </p:nvPicPr>
        <p:blipFill>
          <a:blip r:embed="rId2"/>
          <a:srcRect/>
          <a:stretch>
            <a:fillRect/>
          </a:stretch>
        </p:blipFill>
        <p:spPr bwMode="auto">
          <a:xfrm>
            <a:off x="6781800" y="3200400"/>
            <a:ext cx="1743075" cy="2381250"/>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20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20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1447800"/>
            <a:ext cx="4876800" cy="4648200"/>
          </a:xfrm>
        </p:spPr>
        <p:txBody>
          <a:bodyPr/>
          <a:lstStyle/>
          <a:p>
            <a:r>
              <a:rPr lang="en-US" dirty="0" smtClean="0"/>
              <a:t>William “Boss” Tweed</a:t>
            </a:r>
          </a:p>
          <a:p>
            <a:r>
              <a:rPr lang="en-US" dirty="0" smtClean="0"/>
              <a:t>NYC’s Tammany Hall</a:t>
            </a:r>
          </a:p>
          <a:p>
            <a:pPr lvl="1"/>
            <a:r>
              <a:rPr lang="en-US" dirty="0" smtClean="0"/>
              <a:t>1868: Democratic political machine took in millions of dollars </a:t>
            </a:r>
          </a:p>
          <a:p>
            <a:pPr lvl="1"/>
            <a:r>
              <a:rPr lang="en-US" dirty="0" smtClean="0"/>
              <a:t>Courthouse cost = $3 million, </a:t>
            </a:r>
          </a:p>
          <a:p>
            <a:pPr lvl="1"/>
            <a:r>
              <a:rPr lang="en-US" dirty="0" smtClean="0"/>
              <a:t>Charged the city = $11 million</a:t>
            </a:r>
            <a:endParaRPr lang="en-US" dirty="0"/>
          </a:p>
        </p:txBody>
      </p:sp>
      <p:sp>
        <p:nvSpPr>
          <p:cNvPr id="3" name="Title 2"/>
          <p:cNvSpPr>
            <a:spLocks noGrp="1"/>
          </p:cNvSpPr>
          <p:nvPr>
            <p:ph type="title"/>
          </p:nvPr>
        </p:nvSpPr>
        <p:spPr/>
        <p:txBody>
          <a:bodyPr/>
          <a:lstStyle/>
          <a:p>
            <a:r>
              <a:rPr smtClean="0"/>
              <a:t>Tweed Ring</a:t>
            </a:r>
            <a:endParaRPr lang="en-US" dirty="0"/>
          </a:p>
        </p:txBody>
      </p:sp>
      <p:pic>
        <p:nvPicPr>
          <p:cNvPr id="1026" name="Picture 2" descr="http://www.orangejuiceblog.com/wp-content/uploads/2010/12/boss-tweed.gif"/>
          <p:cNvPicPr>
            <a:picLocks noChangeAspect="1" noChangeArrowheads="1"/>
          </p:cNvPicPr>
          <p:nvPr/>
        </p:nvPicPr>
        <p:blipFill>
          <a:blip r:embed="rId2"/>
          <a:srcRect/>
          <a:stretch>
            <a:fillRect/>
          </a:stretch>
        </p:blipFill>
        <p:spPr bwMode="auto">
          <a:xfrm>
            <a:off x="467264" y="2878347"/>
            <a:ext cx="3737967" cy="3200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91200"/>
            <a:ext cx="8229600" cy="1066800"/>
          </a:xfrm>
        </p:spPr>
        <p:txBody>
          <a:bodyPr>
            <a:normAutofit fontScale="70000" lnSpcReduction="20000"/>
          </a:bodyPr>
          <a:lstStyle/>
          <a:p>
            <a:r>
              <a:rPr lang="en-US" dirty="0" smtClean="0"/>
              <a:t>Thomas Nast</a:t>
            </a:r>
          </a:p>
          <a:p>
            <a:pPr lvl="1"/>
            <a:r>
              <a:rPr lang="en-US" dirty="0" smtClean="0"/>
              <a:t>Political cartoonist</a:t>
            </a:r>
          </a:p>
          <a:p>
            <a:pPr lvl="1"/>
            <a:r>
              <a:rPr lang="en-US" dirty="0" smtClean="0"/>
              <a:t>NY Times &amp; Harpers Weekly</a:t>
            </a:r>
          </a:p>
          <a:p>
            <a:pPr lvl="1"/>
            <a:r>
              <a:rPr lang="en-US" dirty="0" smtClean="0"/>
              <a:t>“A picture is worth a thousand words.”</a:t>
            </a:r>
          </a:p>
          <a:p>
            <a:pPr lvl="1"/>
            <a:endParaRPr lang="en-US" dirty="0"/>
          </a:p>
        </p:txBody>
      </p:sp>
      <p:sp>
        <p:nvSpPr>
          <p:cNvPr id="3" name="Title 2"/>
          <p:cNvSpPr>
            <a:spLocks noGrp="1"/>
          </p:cNvSpPr>
          <p:nvPr>
            <p:ph type="title"/>
          </p:nvPr>
        </p:nvSpPr>
        <p:spPr>
          <a:xfrm>
            <a:off x="381000" y="0"/>
            <a:ext cx="8229600" cy="1219200"/>
          </a:xfrm>
        </p:spPr>
        <p:txBody>
          <a:bodyPr/>
          <a:lstStyle/>
          <a:p>
            <a:r>
              <a:rPr smtClean="0"/>
              <a:t>Whistle Blower</a:t>
            </a:r>
            <a:endParaRPr lang="en-US" dirty="0"/>
          </a:p>
        </p:txBody>
      </p:sp>
      <p:pic>
        <p:nvPicPr>
          <p:cNvPr id="23554" name="Picture 2" descr="http://imagehost.vendio.com/preview/ha/haats/HW1878P960769.jpg"/>
          <p:cNvPicPr>
            <a:picLocks noChangeAspect="1" noChangeArrowheads="1"/>
          </p:cNvPicPr>
          <p:nvPr/>
        </p:nvPicPr>
        <p:blipFill>
          <a:blip r:embed="rId2"/>
          <a:srcRect/>
          <a:stretch>
            <a:fillRect/>
          </a:stretch>
        </p:blipFill>
        <p:spPr bwMode="auto">
          <a:xfrm>
            <a:off x="914400" y="1250482"/>
            <a:ext cx="6273837" cy="4196854"/>
          </a:xfrm>
          <a:prstGeom prst="rect">
            <a:avLst/>
          </a:prstGeom>
          <a:noFill/>
        </p:spPr>
      </p:pic>
      <p:pic>
        <p:nvPicPr>
          <p:cNvPr id="23556" name="Picture 4" descr="http://4.bp.blogspot.com/-4w_eFtk3KJU/TtWePACuQPI/AAAAAAAAAwg/zejWLTrhyBM/s640/Tweed+++Nast++Under+The+Thumb+-+twas+him+-+smaller.jpg"/>
          <p:cNvPicPr>
            <a:picLocks noChangeAspect="1" noChangeArrowheads="1"/>
          </p:cNvPicPr>
          <p:nvPr/>
        </p:nvPicPr>
        <p:blipFill>
          <a:blip r:embed="rId3"/>
          <a:srcRect/>
          <a:stretch>
            <a:fillRect/>
          </a:stretch>
        </p:blipFill>
        <p:spPr bwMode="auto">
          <a:xfrm>
            <a:off x="4039247" y="381000"/>
            <a:ext cx="5067300" cy="5791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"Stop them damned pictures. I don't care so much what the papers say about me. My constituents don't know how to read, but they can't help seeing them damned pictures!“ – Tweed</a:t>
            </a:r>
          </a:p>
          <a:p>
            <a:r>
              <a:rPr lang="en-US" dirty="0" smtClean="0"/>
              <a:t>Convicted on 204 counts of fraud/corruption</a:t>
            </a:r>
          </a:p>
          <a:p>
            <a:pPr lvl="1"/>
            <a:r>
              <a:rPr lang="en-US" dirty="0" smtClean="0"/>
              <a:t>12 years prison</a:t>
            </a:r>
          </a:p>
          <a:p>
            <a:pPr lvl="1"/>
            <a:r>
              <a:rPr lang="en-US" dirty="0" smtClean="0"/>
              <a:t>Served 1 year and escaped to Spain on one of his “weekend home visits”</a:t>
            </a:r>
          </a:p>
          <a:p>
            <a:pPr lvl="1"/>
            <a:r>
              <a:rPr lang="en-US" dirty="0" smtClean="0"/>
              <a:t>Caught because of Nast’s cartoon</a:t>
            </a:r>
          </a:p>
          <a:p>
            <a:pPr lvl="1"/>
            <a:r>
              <a:rPr lang="en-US" dirty="0" smtClean="0"/>
              <a:t>Died of pneumonia</a:t>
            </a:r>
            <a:endParaRPr lang="en-US" dirty="0"/>
          </a:p>
        </p:txBody>
      </p:sp>
      <p:sp>
        <p:nvSpPr>
          <p:cNvPr id="3" name="Title 2"/>
          <p:cNvSpPr>
            <a:spLocks noGrp="1"/>
          </p:cNvSpPr>
          <p:nvPr>
            <p:ph type="title"/>
          </p:nvPr>
        </p:nvSpPr>
        <p:spPr/>
        <p:txBody>
          <a:bodyPr/>
          <a:lstStyle/>
          <a:p>
            <a:r>
              <a:rPr smtClean="0"/>
              <a:t>Whistle Blower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14-16 hour days</a:t>
            </a:r>
          </a:p>
          <a:p>
            <a:r>
              <a:rPr lang="en-US" dirty="0" smtClean="0"/>
              <a:t>1 hour break</a:t>
            </a:r>
          </a:p>
          <a:p>
            <a:r>
              <a:rPr lang="en-US" dirty="0" smtClean="0"/>
              <a:t>6-7 days a week</a:t>
            </a:r>
          </a:p>
          <a:p>
            <a:r>
              <a:rPr lang="en-US" dirty="0" smtClean="0"/>
              <a:t>And the children:</a:t>
            </a:r>
          </a:p>
          <a:p>
            <a:pPr lvl="1"/>
            <a:r>
              <a:rPr lang="en-US" dirty="0" smtClean="0"/>
              <a:t>10-20% of adult male’s pay</a:t>
            </a:r>
          </a:p>
          <a:p>
            <a:pPr lvl="1"/>
            <a:r>
              <a:rPr lang="en-US" dirty="0" smtClean="0"/>
              <a:t>Beatings</a:t>
            </a:r>
          </a:p>
          <a:p>
            <a:pPr lvl="1"/>
            <a:r>
              <a:rPr lang="en-US" dirty="0" smtClean="0"/>
              <a:t>Sold from orphanages</a:t>
            </a:r>
          </a:p>
          <a:p>
            <a:pPr lvl="1"/>
            <a:r>
              <a:rPr lang="en-US" dirty="0" smtClean="0"/>
              <a:t>Subpar food and lodging </a:t>
            </a:r>
          </a:p>
          <a:p>
            <a:endParaRPr lang="en-US" dirty="0"/>
          </a:p>
        </p:txBody>
      </p:sp>
      <p:sp>
        <p:nvSpPr>
          <p:cNvPr id="3" name="Title 2"/>
          <p:cNvSpPr>
            <a:spLocks noGrp="1"/>
          </p:cNvSpPr>
          <p:nvPr>
            <p:ph type="title"/>
          </p:nvPr>
        </p:nvSpPr>
        <p:spPr/>
        <p:txBody>
          <a:bodyPr/>
          <a:lstStyle/>
          <a:p>
            <a:r>
              <a:rPr smtClean="0"/>
              <a:t>Factories</a:t>
            </a:r>
            <a:endParaRPr lang="en-US" dirty="0"/>
          </a:p>
        </p:txBody>
      </p:sp>
      <p:pic>
        <p:nvPicPr>
          <p:cNvPr id="30722" name="Picture 2" descr="http://suilenroc.edublogs.org/files/2011/05/zzz-27maie7.gif"/>
          <p:cNvPicPr>
            <a:picLocks noChangeAspect="1" noChangeArrowheads="1"/>
          </p:cNvPicPr>
          <p:nvPr/>
        </p:nvPicPr>
        <p:blipFill>
          <a:blip r:embed="rId2"/>
          <a:srcRect/>
          <a:stretch>
            <a:fillRect/>
          </a:stretch>
        </p:blipFill>
        <p:spPr bwMode="auto">
          <a:xfrm>
            <a:off x="4648200" y="1371600"/>
            <a:ext cx="4086225" cy="3988603"/>
          </a:xfrm>
          <a:prstGeom prst="rect">
            <a:avLst/>
          </a:prstGeom>
          <a:noFill/>
          <a:effectLst>
            <a:softEdge rad="63500"/>
          </a:effectLst>
        </p:spPr>
      </p:pic>
      <p:pic>
        <p:nvPicPr>
          <p:cNvPr id="30724" name="Picture 4" descr="https://encrypted-tbn3.gstatic.com/images?q=tbn:ANd9GcRseeIGxbB9MOc6bakW4HhTkRJ5sNtFjfKzRA2T8mZ9pmSOcoVA"/>
          <p:cNvPicPr>
            <a:picLocks noChangeAspect="1" noChangeArrowheads="1"/>
          </p:cNvPicPr>
          <p:nvPr/>
        </p:nvPicPr>
        <p:blipFill>
          <a:blip r:embed="rId3"/>
          <a:srcRect/>
          <a:stretch>
            <a:fillRect/>
          </a:stretch>
        </p:blipFill>
        <p:spPr bwMode="auto">
          <a:xfrm>
            <a:off x="4572000" y="1752600"/>
            <a:ext cx="4286247" cy="2590800"/>
          </a:xfrm>
          <a:prstGeom prst="rect">
            <a:avLst/>
          </a:prstGeom>
          <a:noFill/>
          <a:effectLst>
            <a:softEdge rad="127000"/>
          </a:effectLst>
        </p:spPr>
      </p:pic>
      <p:pic>
        <p:nvPicPr>
          <p:cNvPr id="30726" name="Picture 6" descr="https://encrypted-tbn0.gstatic.com/images?q=tbn:ANd9GcTI__yQ5jtx8Va3X-Du1U-0O4ihP-YVHkNj338slOcAxFxX2V_iYw"/>
          <p:cNvPicPr>
            <a:picLocks noChangeAspect="1" noChangeArrowheads="1"/>
          </p:cNvPicPr>
          <p:nvPr/>
        </p:nvPicPr>
        <p:blipFill>
          <a:blip r:embed="rId4"/>
          <a:srcRect/>
          <a:stretch>
            <a:fillRect/>
          </a:stretch>
        </p:blipFill>
        <p:spPr bwMode="auto">
          <a:xfrm>
            <a:off x="4648200" y="1600200"/>
            <a:ext cx="4187070" cy="3124200"/>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20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20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20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20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2000"/>
                                        <p:tgtEl>
                                          <p:spTgt spid="2">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724"/>
                                        </p:tgtEl>
                                        <p:attrNameLst>
                                          <p:attrName>style.visibility</p:attrName>
                                        </p:attrNameLst>
                                      </p:cBhvr>
                                      <p:to>
                                        <p:strVal val="visible"/>
                                      </p:to>
                                    </p:set>
                                    <p:animEffect transition="in" filter="fade">
                                      <p:cBhvr>
                                        <p:cTn id="24" dur="2000"/>
                                        <p:tgtEl>
                                          <p:spTgt spid="307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726"/>
                                        </p:tgtEl>
                                        <p:attrNameLst>
                                          <p:attrName>style.visibility</p:attrName>
                                        </p:attrNameLst>
                                      </p:cBhvr>
                                      <p:to>
                                        <p:strVal val="visible"/>
                                      </p:to>
                                    </p:set>
                                    <p:animEffect transition="in" filter="fade">
                                      <p:cBhvr>
                                        <p:cTn id="29" dur="2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Social Gospel:</a:t>
            </a:r>
          </a:p>
          <a:p>
            <a:pPr lvl="1"/>
            <a:r>
              <a:rPr lang="en-US" dirty="0" smtClean="0"/>
              <a:t>Washington Gladden &amp; Walter Rauschenbusch</a:t>
            </a:r>
          </a:p>
          <a:p>
            <a:pPr lvl="2"/>
            <a:r>
              <a:rPr lang="en-US" dirty="0" smtClean="0"/>
              <a:t>economic inequality, poverty, alcoholism, crime, racial tensions, slums, bad hygiene, child labor, inadequate labor unions, poor schools, and the danger of war. </a:t>
            </a:r>
          </a:p>
          <a:p>
            <a:pPr lvl="1"/>
            <a:r>
              <a:rPr lang="en-US" dirty="0" smtClean="0"/>
              <a:t>(Matthew 6:10): "Thy kingdom come, Thy will be done on earth as it is in heaven”</a:t>
            </a:r>
          </a:p>
          <a:p>
            <a:pPr lvl="1"/>
            <a:r>
              <a:rPr lang="en-US" dirty="0" smtClean="0"/>
              <a:t>The Second Coming could not happen until humankind rid itself of social evils by human effort</a:t>
            </a:r>
          </a:p>
        </p:txBody>
      </p:sp>
      <p:sp>
        <p:nvSpPr>
          <p:cNvPr id="3" name="Title 2"/>
          <p:cNvSpPr>
            <a:spLocks noGrp="1"/>
          </p:cNvSpPr>
          <p:nvPr>
            <p:ph type="title"/>
          </p:nvPr>
        </p:nvSpPr>
        <p:spPr/>
        <p:txBody>
          <a:bodyPr/>
          <a:lstStyle/>
          <a:p>
            <a:r>
              <a:rPr smtClean="0"/>
              <a:t>Problem Solvers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Potato, Corn, and Grain crops from America have boosted populations around the world (specifically Europe)</a:t>
            </a:r>
          </a:p>
          <a:p>
            <a:pPr lvl="1"/>
            <a:r>
              <a:rPr lang="en-US" dirty="0" smtClean="0"/>
              <a:t>No land or jobs</a:t>
            </a:r>
          </a:p>
          <a:p>
            <a:r>
              <a:rPr lang="en-US" dirty="0" smtClean="0"/>
              <a:t>Religious persecution</a:t>
            </a:r>
          </a:p>
          <a:p>
            <a:pPr lvl="1"/>
            <a:r>
              <a:rPr lang="en-US" dirty="0" smtClean="0"/>
              <a:t>Jews</a:t>
            </a:r>
          </a:p>
          <a:p>
            <a:pPr lvl="1"/>
            <a:r>
              <a:rPr lang="en-US" dirty="0" smtClean="0"/>
              <a:t>Catholics</a:t>
            </a:r>
          </a:p>
          <a:p>
            <a:r>
              <a:rPr lang="en-US" dirty="0" smtClean="0"/>
              <a:t>Military obligations</a:t>
            </a:r>
            <a:endParaRPr lang="en-US" dirty="0"/>
          </a:p>
        </p:txBody>
      </p:sp>
      <p:sp>
        <p:nvSpPr>
          <p:cNvPr id="3" name="Title 2"/>
          <p:cNvSpPr>
            <a:spLocks noGrp="1"/>
          </p:cNvSpPr>
          <p:nvPr>
            <p:ph type="title"/>
          </p:nvPr>
        </p:nvSpPr>
        <p:spPr/>
        <p:txBody>
          <a:bodyPr/>
          <a:lstStyle/>
          <a:p>
            <a:r>
              <a:rPr dirty="0" smtClean="0">
                <a:hlinkClick r:id="rId2"/>
              </a:rPr>
              <a:t>Coming to America</a:t>
            </a:r>
            <a:endParaRPr lang="en-US" dirty="0"/>
          </a:p>
        </p:txBody>
      </p:sp>
      <p:pic>
        <p:nvPicPr>
          <p:cNvPr id="4" name="Picture 4" descr="http://geekpolitics.com/wp-content/uploads/2008/11/first_illegal_immigrants.jpg"/>
          <p:cNvPicPr>
            <a:picLocks noChangeAspect="1" noChangeArrowheads="1"/>
          </p:cNvPicPr>
          <p:nvPr/>
        </p:nvPicPr>
        <p:blipFill>
          <a:blip r:embed="rId3" cstate="print"/>
          <a:srcRect/>
          <a:stretch>
            <a:fillRect/>
          </a:stretch>
        </p:blipFill>
        <p:spPr bwMode="auto">
          <a:xfrm>
            <a:off x="5029200" y="2438400"/>
            <a:ext cx="29718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Patronage (spoils system): giving jobs to those that helped get elected</a:t>
            </a:r>
          </a:p>
          <a:p>
            <a:pPr lvl="1"/>
            <a:r>
              <a:rPr lang="en-US" dirty="0" smtClean="0"/>
              <a:t>Positives: personal gain</a:t>
            </a:r>
          </a:p>
          <a:p>
            <a:pPr lvl="1"/>
            <a:r>
              <a:rPr lang="en-US" dirty="0" smtClean="0"/>
              <a:t>Negatives: not qualified</a:t>
            </a:r>
          </a:p>
          <a:p>
            <a:r>
              <a:rPr lang="en-US" dirty="0" smtClean="0"/>
              <a:t>Civil Service:</a:t>
            </a:r>
          </a:p>
          <a:p>
            <a:pPr lvl="1"/>
            <a:r>
              <a:rPr lang="en-US" dirty="0" smtClean="0"/>
              <a:t>Merit based; testing</a:t>
            </a:r>
          </a:p>
          <a:p>
            <a:pPr lvl="1"/>
            <a:r>
              <a:rPr lang="en-US" dirty="0" smtClean="0"/>
              <a:t>Pendleton Civil Service Act (President Arthur)</a:t>
            </a:r>
          </a:p>
          <a:p>
            <a:pPr lvl="1"/>
            <a:r>
              <a:rPr lang="en-US" dirty="0" smtClean="0"/>
              <a:t>Positives: not based upon politics</a:t>
            </a:r>
          </a:p>
          <a:p>
            <a:pPr lvl="1"/>
            <a:r>
              <a:rPr lang="en-US" dirty="0" smtClean="0"/>
              <a:t>Negatives: politicians still want that dough… donations </a:t>
            </a:r>
            <a:endParaRPr lang="en-US" dirty="0"/>
          </a:p>
          <a:p>
            <a:pPr lvl="1"/>
            <a:endParaRPr lang="en-US" dirty="0"/>
          </a:p>
        </p:txBody>
      </p:sp>
      <p:sp>
        <p:nvSpPr>
          <p:cNvPr id="3" name="Title 2"/>
          <p:cNvSpPr>
            <a:spLocks noGrp="1"/>
          </p:cNvSpPr>
          <p:nvPr>
            <p:ph type="title"/>
          </p:nvPr>
        </p:nvSpPr>
        <p:spPr/>
        <p:txBody>
          <a:bodyPr/>
          <a:lstStyle/>
          <a:p>
            <a:r>
              <a:rPr lang="en-US" dirty="0" smtClean="0"/>
              <a:t>Patronage and Politics</a:t>
            </a:r>
            <a:endParaRPr lang="en-US" dirty="0"/>
          </a:p>
        </p:txBody>
      </p:sp>
    </p:spTree>
    <p:extLst>
      <p:ext uri="{BB962C8B-B14F-4D97-AF65-F5344CB8AC3E}">
        <p14:creationId xmlns:p14="http://schemas.microsoft.com/office/powerpoint/2010/main" val="76899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Tariffs = Big Business; and separates rich from poor</a:t>
            </a:r>
          </a:p>
          <a:p>
            <a:r>
              <a:rPr lang="en-US" dirty="0" smtClean="0"/>
              <a:t>President Cleveland wants to lower tariffs, but congress said no</a:t>
            </a:r>
          </a:p>
          <a:p>
            <a:r>
              <a:rPr lang="en-US" dirty="0" smtClean="0"/>
              <a:t>McKinley Tariff Act of 1890 (President Harrison) </a:t>
            </a:r>
          </a:p>
          <a:p>
            <a:pPr lvl="1"/>
            <a:r>
              <a:rPr lang="en-US" dirty="0" smtClean="0"/>
              <a:t>Super high tariffs</a:t>
            </a:r>
            <a:endParaRPr lang="en-US" dirty="0"/>
          </a:p>
        </p:txBody>
      </p:sp>
      <p:sp>
        <p:nvSpPr>
          <p:cNvPr id="3" name="Title 2"/>
          <p:cNvSpPr>
            <a:spLocks noGrp="1"/>
          </p:cNvSpPr>
          <p:nvPr>
            <p:ph type="title"/>
          </p:nvPr>
        </p:nvSpPr>
        <p:spPr/>
        <p:txBody>
          <a:bodyPr/>
          <a:lstStyle/>
          <a:p>
            <a:r>
              <a:rPr lang="en-US" dirty="0" smtClean="0"/>
              <a:t>Business Buy Influence</a:t>
            </a:r>
            <a:endParaRPr lang="en-US" dirty="0"/>
          </a:p>
        </p:txBody>
      </p:sp>
    </p:spTree>
    <p:extLst>
      <p:ext uri="{BB962C8B-B14F-4D97-AF65-F5344CB8AC3E}">
        <p14:creationId xmlns:p14="http://schemas.microsoft.com/office/powerpoint/2010/main" val="520665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uic.edu/depts/lib/specialcoll/exhibits/7settlements/JAMC_0588.jpg"/>
          <p:cNvPicPr>
            <a:picLocks noChangeAspect="1" noChangeArrowheads="1"/>
          </p:cNvPicPr>
          <p:nvPr/>
        </p:nvPicPr>
        <p:blipFill>
          <a:blip r:embed="rId2"/>
          <a:srcRect/>
          <a:stretch>
            <a:fillRect/>
          </a:stretch>
        </p:blipFill>
        <p:spPr bwMode="auto">
          <a:xfrm>
            <a:off x="4267200" y="381000"/>
            <a:ext cx="4626944" cy="3048000"/>
          </a:xfrm>
          <a:prstGeom prst="rect">
            <a:avLst/>
          </a:prstGeom>
          <a:noFill/>
          <a:effectLst>
            <a:softEdge rad="127000"/>
          </a:effectLst>
        </p:spPr>
      </p:pic>
      <p:sp>
        <p:nvSpPr>
          <p:cNvPr id="2" name="Content Placeholder 1"/>
          <p:cNvSpPr>
            <a:spLocks noGrp="1"/>
          </p:cNvSpPr>
          <p:nvPr>
            <p:ph idx="1"/>
          </p:nvPr>
        </p:nvSpPr>
        <p:spPr>
          <a:xfrm>
            <a:off x="457200" y="1524000"/>
            <a:ext cx="8229600" cy="5029200"/>
          </a:xfrm>
        </p:spPr>
        <p:txBody>
          <a:bodyPr>
            <a:normAutofit/>
          </a:bodyPr>
          <a:lstStyle/>
          <a:p>
            <a:r>
              <a:rPr lang="en-US" dirty="0" smtClean="0"/>
              <a:t>Jane Addams</a:t>
            </a:r>
          </a:p>
          <a:p>
            <a:pPr lvl="1"/>
            <a:r>
              <a:rPr lang="en-US" dirty="0" smtClean="0"/>
              <a:t>Conflicted message</a:t>
            </a:r>
          </a:p>
          <a:p>
            <a:pPr lvl="1"/>
            <a:r>
              <a:rPr lang="en-US" dirty="0" smtClean="0"/>
              <a:t>Partner Ellen Gates Star</a:t>
            </a:r>
          </a:p>
          <a:p>
            <a:pPr lvl="1"/>
            <a:r>
              <a:rPr lang="en-US" dirty="0" smtClean="0"/>
              <a:t>Hull House (Chicago)</a:t>
            </a:r>
          </a:p>
          <a:p>
            <a:pPr lvl="2"/>
            <a:r>
              <a:rPr lang="en-US" dirty="0" smtClean="0"/>
              <a:t>Its facilities included: </a:t>
            </a:r>
          </a:p>
          <a:p>
            <a:pPr lvl="3"/>
            <a:r>
              <a:rPr lang="en-US" dirty="0" smtClean="0"/>
              <a:t>a night school for adults, kindergarten classes, clubs for older children, a public kitchen, an art gallery, a coffeehouse, a gym, a girls' club, a bathhouse, a book bindery, a music school, a drama group, and a library, as well as labor-related divisions. </a:t>
            </a:r>
          </a:p>
          <a:p>
            <a:pPr lvl="2"/>
            <a:r>
              <a:rPr lang="en-US" dirty="0" smtClean="0"/>
              <a:t>social workers to acquire training. </a:t>
            </a:r>
          </a:p>
          <a:p>
            <a:pPr lvl="2"/>
            <a:r>
              <a:rPr lang="en-US" dirty="0" smtClean="0"/>
              <a:t>Eventually, Hull House became a thirteen-building settlement complex, which included a playground and a summer camp</a:t>
            </a:r>
            <a:endParaRPr lang="en-US" dirty="0"/>
          </a:p>
        </p:txBody>
      </p:sp>
      <p:sp>
        <p:nvSpPr>
          <p:cNvPr id="3" name="Title 2"/>
          <p:cNvSpPr>
            <a:spLocks noGrp="1"/>
          </p:cNvSpPr>
          <p:nvPr>
            <p:ph type="title"/>
          </p:nvPr>
        </p:nvSpPr>
        <p:spPr/>
        <p:txBody>
          <a:bodyPr/>
          <a:lstStyle/>
          <a:p>
            <a:r>
              <a:rPr smtClean="0"/>
              <a:t>Problem Solvers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0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20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20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Florence Kelley</a:t>
            </a:r>
          </a:p>
          <a:p>
            <a:pPr lvl="1"/>
            <a:r>
              <a:rPr lang="en-US" dirty="0" smtClean="0"/>
              <a:t>Trained at Hull House</a:t>
            </a:r>
          </a:p>
          <a:p>
            <a:pPr lvl="1"/>
            <a:r>
              <a:rPr lang="en-US" dirty="0" smtClean="0"/>
              <a:t>Fights:</a:t>
            </a:r>
          </a:p>
          <a:p>
            <a:pPr lvl="2"/>
            <a:r>
              <a:rPr lang="en-US" dirty="0" smtClean="0"/>
              <a:t>Child labor</a:t>
            </a:r>
          </a:p>
          <a:p>
            <a:pPr lvl="2"/>
            <a:r>
              <a:rPr lang="en-US" dirty="0" smtClean="0"/>
              <a:t>Eight hour work day</a:t>
            </a:r>
          </a:p>
          <a:p>
            <a:pPr lvl="2"/>
            <a:r>
              <a:rPr lang="en-US" dirty="0" smtClean="0"/>
              <a:t>Black &amp; women equality</a:t>
            </a:r>
            <a:endParaRPr lang="en-US" dirty="0"/>
          </a:p>
        </p:txBody>
      </p:sp>
      <p:sp>
        <p:nvSpPr>
          <p:cNvPr id="3" name="Title 2"/>
          <p:cNvSpPr>
            <a:spLocks noGrp="1"/>
          </p:cNvSpPr>
          <p:nvPr>
            <p:ph type="title"/>
          </p:nvPr>
        </p:nvSpPr>
        <p:spPr/>
        <p:txBody>
          <a:bodyPr/>
          <a:lstStyle/>
          <a:p>
            <a:r>
              <a:rPr smtClean="0"/>
              <a:t>Problem Solvers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https://www.hypehartford.com/sf-images/default-source/blog-images/hartford-zone-map.png?sfvrs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4807652"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978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descr="http://www.sf-planning.org/ftp/files/publications_reports/SF_Citywide_Zoning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08" y="304800"/>
            <a:ext cx="8118392" cy="633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3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square inch = 1 square mile (roughly)</a:t>
            </a:r>
          </a:p>
          <a:p>
            <a:r>
              <a:rPr lang="en-US" dirty="0" smtClean="0"/>
              <a:t>Roads: Dark black lines</a:t>
            </a:r>
          </a:p>
          <a:p>
            <a:r>
              <a:rPr lang="en-US" dirty="0" smtClean="0"/>
              <a:t>Industrial: Yellow</a:t>
            </a:r>
          </a:p>
          <a:p>
            <a:r>
              <a:rPr lang="en-US" dirty="0" smtClean="0"/>
              <a:t>Commercial: Blue</a:t>
            </a:r>
          </a:p>
          <a:p>
            <a:r>
              <a:rPr lang="en-US" dirty="0" smtClean="0"/>
              <a:t>Heavy Residential: Dark Green</a:t>
            </a:r>
          </a:p>
          <a:p>
            <a:r>
              <a:rPr lang="en-US" dirty="0" smtClean="0"/>
              <a:t>Light Residential: Light Green</a:t>
            </a:r>
          </a:p>
          <a:p>
            <a:r>
              <a:rPr lang="en-US" dirty="0" smtClean="0"/>
              <a:t>Government Buildings: labeled black squares</a:t>
            </a:r>
          </a:p>
          <a:p>
            <a:r>
              <a:rPr lang="en-US" dirty="0" smtClean="0"/>
              <a:t>Parks/Recreation: Red</a:t>
            </a:r>
            <a:endParaRPr lang="en-US" dirty="0"/>
          </a:p>
        </p:txBody>
      </p:sp>
      <p:sp>
        <p:nvSpPr>
          <p:cNvPr id="3" name="Title 2"/>
          <p:cNvSpPr>
            <a:spLocks noGrp="1"/>
          </p:cNvSpPr>
          <p:nvPr>
            <p:ph type="title"/>
          </p:nvPr>
        </p:nvSpPr>
        <p:spPr/>
        <p:txBody>
          <a:bodyPr/>
          <a:lstStyle/>
          <a:p>
            <a:r>
              <a:rPr lang="en-US" dirty="0" smtClean="0"/>
              <a:t>Requirements</a:t>
            </a:r>
            <a:endParaRPr lang="en-US" dirty="0"/>
          </a:p>
        </p:txBody>
      </p:sp>
    </p:spTree>
    <p:extLst>
      <p:ext uri="{BB962C8B-B14F-4D97-AF65-F5344CB8AC3E}">
        <p14:creationId xmlns:p14="http://schemas.microsoft.com/office/powerpoint/2010/main" val="2530656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1"/>
            <a:r>
              <a:rPr lang="en-US" dirty="0"/>
              <a:t>Since churches had mostly failed to take any stands and rally against the urban poverty, plight, and suffering, many people began to question the ambition of the churches, and began to worry that Satan was winning the battle of good and evil. </a:t>
            </a:r>
          </a:p>
          <a:p>
            <a:pPr lvl="2"/>
            <a:r>
              <a:rPr lang="en-US" sz="2400" dirty="0"/>
              <a:t>The emphasis on material gains worried many. </a:t>
            </a:r>
          </a:p>
          <a:p>
            <a:pPr lvl="1"/>
            <a:r>
              <a:rPr lang="en-US" dirty="0"/>
              <a:t>A new generation of urban revivalists stepped in, including people like </a:t>
            </a:r>
            <a:r>
              <a:rPr lang="en-US" b="1" dirty="0"/>
              <a:t>Dwight Lyman Moody</a:t>
            </a:r>
            <a:r>
              <a:rPr lang="en-US" dirty="0"/>
              <a:t>, a man who proclaimed the gospel of kindness and forgiveness and adapted the old-time religion to the facts of city life. </a:t>
            </a:r>
          </a:p>
          <a:p>
            <a:pPr lvl="2"/>
            <a:r>
              <a:rPr lang="en-US" sz="2400" dirty="0"/>
              <a:t>The </a:t>
            </a:r>
            <a:r>
              <a:rPr lang="en-US" sz="2400" b="1" dirty="0"/>
              <a:t>Moody Bible Institute</a:t>
            </a:r>
            <a:r>
              <a:rPr lang="en-US" sz="2400" dirty="0"/>
              <a:t> was founded in Chicago in 1889 and continued working well after his 1899 death. </a:t>
            </a:r>
          </a:p>
          <a:p>
            <a:pPr lvl="1"/>
            <a:r>
              <a:rPr lang="en-US" dirty="0"/>
              <a:t>Roman Catholic and Jewish faiths were also gaining much by the new immigration. </a:t>
            </a:r>
          </a:p>
          <a:p>
            <a:pPr lvl="2"/>
            <a:r>
              <a:rPr lang="en-US" sz="2400" b="1" dirty="0"/>
              <a:t>Cardinal Gibbons</a:t>
            </a:r>
            <a:r>
              <a:rPr lang="en-US" sz="2400" dirty="0"/>
              <a:t> was popular with Roman Catholics and Protestants, as he preached American unity. </a:t>
            </a:r>
          </a:p>
          <a:p>
            <a:pPr lvl="2"/>
            <a:r>
              <a:rPr lang="en-US" sz="2400" dirty="0"/>
              <a:t>By 1890, Americans could choose from 150 religions, including the new </a:t>
            </a:r>
            <a:r>
              <a:rPr lang="en-US" sz="2400" b="1" dirty="0"/>
              <a:t>Salvation Army</a:t>
            </a:r>
            <a:r>
              <a:rPr lang="en-US" sz="2400" dirty="0"/>
              <a:t>, which tried to help the poor and unfortunate. </a:t>
            </a:r>
          </a:p>
          <a:p>
            <a:pPr lvl="1"/>
            <a:r>
              <a:rPr lang="en-US" dirty="0"/>
              <a:t>The </a:t>
            </a:r>
            <a:r>
              <a:rPr lang="en-US" b="1" dirty="0"/>
              <a:t>Church of Christ, Scientist</a:t>
            </a:r>
            <a:r>
              <a:rPr lang="en-US" dirty="0"/>
              <a:t> (Christian Science), founded by </a:t>
            </a:r>
            <a:r>
              <a:rPr lang="en-US" b="1" dirty="0"/>
              <a:t>Mary Baker Eddy</a:t>
            </a:r>
            <a:r>
              <a:rPr lang="en-US" dirty="0"/>
              <a:t>, preached that Christianity heals sickness. </a:t>
            </a:r>
          </a:p>
          <a:p>
            <a:pPr lvl="1"/>
            <a:r>
              <a:rPr lang="en-US" b="1" dirty="0"/>
              <a:t>YMCA’s</a:t>
            </a:r>
            <a:r>
              <a:rPr lang="en-US" dirty="0"/>
              <a:t> and </a:t>
            </a:r>
            <a:r>
              <a:rPr lang="en-US" b="1" dirty="0"/>
              <a:t>YWCA’s</a:t>
            </a:r>
            <a:r>
              <a:rPr lang="en-US" dirty="0"/>
              <a:t> also sprouted. </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Changes in American religious life</a:t>
            </a:r>
            <a:endParaRPr lang="en-US" dirty="0"/>
          </a:p>
        </p:txBody>
      </p:sp>
    </p:spTree>
    <p:extLst>
      <p:ext uri="{BB962C8B-B14F-4D97-AF65-F5344CB8AC3E}">
        <p14:creationId xmlns:p14="http://schemas.microsoft.com/office/powerpoint/2010/main" val="143091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b="1" dirty="0"/>
              <a:t>Darwin Disrupts the Churches </a:t>
            </a:r>
          </a:p>
          <a:p>
            <a:pPr lvl="1"/>
            <a:r>
              <a:rPr lang="en-US" dirty="0"/>
              <a:t>In 1859, </a:t>
            </a:r>
            <a:r>
              <a:rPr lang="en-US" b="1" dirty="0"/>
              <a:t>Charles Darwin</a:t>
            </a:r>
            <a:r>
              <a:rPr lang="en-US" dirty="0"/>
              <a:t> published his </a:t>
            </a:r>
            <a:r>
              <a:rPr lang="en-US" b="1" i="1" dirty="0"/>
              <a:t>On the Origin of Species</a:t>
            </a:r>
            <a:r>
              <a:rPr lang="en-US" dirty="0"/>
              <a:t>, which set forth the new doctrine of evolutionism and attracted the ire and fury of fundamentalists. </a:t>
            </a:r>
          </a:p>
          <a:p>
            <a:pPr lvl="2"/>
            <a:r>
              <a:rPr lang="en-US" sz="2400" dirty="0"/>
              <a:t>“</a:t>
            </a:r>
            <a:r>
              <a:rPr lang="en-US" sz="2400" b="1" dirty="0"/>
              <a:t>Modernists</a:t>
            </a:r>
            <a:r>
              <a:rPr lang="en-US" sz="2400" dirty="0"/>
              <a:t>” took a step from the fundamentalists and refused to believe that the Bible was completely accurate and factual. </a:t>
            </a:r>
          </a:p>
          <a:p>
            <a:r>
              <a:rPr lang="en-US" sz="2800" dirty="0"/>
              <a:t>Colonel </a:t>
            </a:r>
            <a:r>
              <a:rPr lang="en-US" sz="2800" b="1" dirty="0"/>
              <a:t>Robert G. Ingersoll</a:t>
            </a:r>
            <a:r>
              <a:rPr lang="en-US" sz="2800" dirty="0"/>
              <a:t> was one who denounced creationism, as he had been widely persuaded by the theory of evolution, even though other people put together their own interpretations and basically combined the two theories.</a:t>
            </a:r>
            <a:endParaRPr lang="en-US" dirty="0"/>
          </a:p>
          <a:p>
            <a:endParaRPr lang="en-US" dirty="0"/>
          </a:p>
        </p:txBody>
      </p:sp>
      <p:sp>
        <p:nvSpPr>
          <p:cNvPr id="3" name="Title 2"/>
          <p:cNvSpPr>
            <a:spLocks noGrp="1"/>
          </p:cNvSpPr>
          <p:nvPr>
            <p:ph type="title"/>
          </p:nvPr>
        </p:nvSpPr>
        <p:spPr/>
        <p:txBody>
          <a:bodyPr/>
          <a:lstStyle/>
          <a:p>
            <a:r>
              <a:rPr lang="en-US" dirty="0" smtClean="0"/>
              <a:t>Changes in American Religious Life</a:t>
            </a:r>
            <a:endParaRPr lang="en-US" dirty="0"/>
          </a:p>
        </p:txBody>
      </p:sp>
    </p:spTree>
    <p:extLst>
      <p:ext uri="{BB962C8B-B14F-4D97-AF65-F5344CB8AC3E}">
        <p14:creationId xmlns:p14="http://schemas.microsoft.com/office/powerpoint/2010/main" val="3408984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Changes in Education</a:t>
            </a:r>
            <a:endParaRPr lang="en-US" dirty="0"/>
          </a:p>
        </p:txBody>
      </p:sp>
    </p:spTree>
    <p:extLst>
      <p:ext uri="{BB962C8B-B14F-4D97-AF65-F5344CB8AC3E}">
        <p14:creationId xmlns:p14="http://schemas.microsoft.com/office/powerpoint/2010/main" val="45606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Do Americans have to be able to speak English?</a:t>
            </a:r>
          </a:p>
          <a:p>
            <a:r>
              <a:rPr lang="en-US" dirty="0" smtClean="0"/>
              <a:t>Do Americans need to have graduated from high school?</a:t>
            </a:r>
          </a:p>
          <a:p>
            <a:pPr lvl="1"/>
            <a:r>
              <a:rPr lang="en-US" dirty="0" smtClean="0"/>
              <a:t>College?</a:t>
            </a:r>
          </a:p>
          <a:p>
            <a:r>
              <a:rPr lang="en-US" dirty="0" smtClean="0"/>
              <a:t>Do Americans need to have a legal job?</a:t>
            </a:r>
          </a:p>
          <a:p>
            <a:r>
              <a:rPr lang="en-US" dirty="0" smtClean="0"/>
              <a:t>Do Americans need to be able to participate in government?</a:t>
            </a:r>
          </a:p>
          <a:p>
            <a:r>
              <a:rPr lang="en-US" dirty="0" smtClean="0"/>
              <a:t>Are criminals still Americans?</a:t>
            </a:r>
          </a:p>
          <a:p>
            <a:r>
              <a:rPr lang="en-US" dirty="0" smtClean="0"/>
              <a:t>Should Americans be able to pass a citizenship test?</a:t>
            </a:r>
          </a:p>
          <a:p>
            <a:endParaRPr lang="en-US" dirty="0" smtClean="0"/>
          </a:p>
          <a:p>
            <a:endParaRPr lang="en-US" dirty="0" smtClean="0"/>
          </a:p>
          <a:p>
            <a:endParaRPr lang="en-US" dirty="0" smtClean="0"/>
          </a:p>
          <a:p>
            <a:endParaRPr lang="en-US" dirty="0"/>
          </a:p>
        </p:txBody>
      </p:sp>
      <p:sp>
        <p:nvSpPr>
          <p:cNvPr id="7" name="Title 6"/>
          <p:cNvSpPr>
            <a:spLocks noGrp="1"/>
          </p:cNvSpPr>
          <p:nvPr>
            <p:ph type="title"/>
          </p:nvPr>
        </p:nvSpPr>
        <p:spPr/>
        <p:txBody>
          <a:bodyPr>
            <a:normAutofit fontScale="90000"/>
          </a:bodyPr>
          <a:lstStyle/>
          <a:p>
            <a:r>
              <a:rPr smtClean="0"/>
              <a:t>What does it "take" to be an American?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pPr algn="ctr"/>
            <a:r>
              <a:rPr lang="en-US" dirty="0" smtClean="0"/>
              <a:t>Morality and the Changing Roles of Women</a:t>
            </a:r>
            <a:endParaRPr lang="en-US" dirty="0"/>
          </a:p>
        </p:txBody>
      </p:sp>
    </p:spTree>
    <p:extLst>
      <p:ext uri="{BB962C8B-B14F-4D97-AF65-F5344CB8AC3E}">
        <p14:creationId xmlns:p14="http://schemas.microsoft.com/office/powerpoint/2010/main" val="249599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Old Immigrant</a:t>
            </a:r>
            <a:endParaRPr lang="en-US" dirty="0"/>
          </a:p>
        </p:txBody>
      </p:sp>
      <p:sp>
        <p:nvSpPr>
          <p:cNvPr id="3" name="Content Placeholder 2"/>
          <p:cNvSpPr>
            <a:spLocks noGrp="1"/>
          </p:cNvSpPr>
          <p:nvPr>
            <p:ph sz="half" idx="2"/>
          </p:nvPr>
        </p:nvSpPr>
        <p:spPr/>
        <p:txBody>
          <a:bodyPr/>
          <a:lstStyle/>
          <a:p>
            <a:r>
              <a:rPr lang="en-US" dirty="0" smtClean="0"/>
              <a:t>German, Britain, Scandinavia</a:t>
            </a:r>
          </a:p>
          <a:p>
            <a:r>
              <a:rPr lang="en-US" dirty="0" smtClean="0"/>
              <a:t>Protestant</a:t>
            </a:r>
          </a:p>
          <a:p>
            <a:r>
              <a:rPr lang="en-US" dirty="0" smtClean="0"/>
              <a:t>Used to a representative govt.</a:t>
            </a:r>
          </a:p>
          <a:p>
            <a:r>
              <a:rPr lang="en-US" dirty="0" smtClean="0"/>
              <a:t>Literate</a:t>
            </a:r>
          </a:p>
          <a:p>
            <a:r>
              <a:rPr lang="en-US" dirty="0" smtClean="0"/>
              <a:t>Agricultural</a:t>
            </a:r>
          </a:p>
          <a:p>
            <a:r>
              <a:rPr lang="en-US" dirty="0" smtClean="0"/>
              <a:t>Raised selves up</a:t>
            </a:r>
            <a:endParaRPr lang="en-US" dirty="0"/>
          </a:p>
        </p:txBody>
      </p:sp>
      <p:sp>
        <p:nvSpPr>
          <p:cNvPr id="4" name="Content Placeholder 3"/>
          <p:cNvSpPr>
            <a:spLocks noGrp="1"/>
          </p:cNvSpPr>
          <p:nvPr>
            <p:ph sz="quarter" idx="4"/>
          </p:nvPr>
        </p:nvSpPr>
        <p:spPr/>
        <p:txBody>
          <a:bodyPr>
            <a:normAutofit lnSpcReduction="10000"/>
          </a:bodyPr>
          <a:lstStyle/>
          <a:p>
            <a:r>
              <a:rPr lang="en-US" dirty="0" smtClean="0"/>
              <a:t>Southern &amp; Eastern Europe, China, Japan</a:t>
            </a:r>
          </a:p>
          <a:p>
            <a:r>
              <a:rPr lang="en-US" dirty="0" smtClean="0"/>
              <a:t>Italians, Greek, Slavic, Poles</a:t>
            </a:r>
          </a:p>
          <a:p>
            <a:r>
              <a:rPr lang="en-US" dirty="0" smtClean="0"/>
              <a:t>Orthodox, Catholic, Jewish</a:t>
            </a:r>
          </a:p>
          <a:p>
            <a:r>
              <a:rPr lang="en-US" dirty="0" smtClean="0"/>
              <a:t>Despotism/Kings</a:t>
            </a:r>
          </a:p>
          <a:p>
            <a:r>
              <a:rPr lang="en-US" dirty="0" smtClean="0"/>
              <a:t>Poor</a:t>
            </a:r>
          </a:p>
          <a:p>
            <a:r>
              <a:rPr lang="en-US" dirty="0" smtClean="0"/>
              <a:t>High birthrate</a:t>
            </a:r>
            <a:endParaRPr lang="en-US" dirty="0"/>
          </a:p>
        </p:txBody>
      </p:sp>
      <p:sp>
        <p:nvSpPr>
          <p:cNvPr id="5" name="Title 4"/>
          <p:cNvSpPr>
            <a:spLocks noGrp="1"/>
          </p:cNvSpPr>
          <p:nvPr>
            <p:ph type="title"/>
          </p:nvPr>
        </p:nvSpPr>
        <p:spPr/>
        <p:txBody>
          <a:bodyPr/>
          <a:lstStyle/>
          <a:p>
            <a:r>
              <a:rPr smtClean="0"/>
              <a:t>Old v New</a:t>
            </a:r>
            <a:endParaRPr lang="en-US" dirty="0"/>
          </a:p>
        </p:txBody>
      </p:sp>
      <p:sp>
        <p:nvSpPr>
          <p:cNvPr id="6" name="Text Placeholder 5"/>
          <p:cNvSpPr>
            <a:spLocks noGrp="1"/>
          </p:cNvSpPr>
          <p:nvPr>
            <p:ph type="body" idx="3"/>
          </p:nvPr>
        </p:nvSpPr>
        <p:spPr/>
        <p:txBody>
          <a:bodyPr/>
          <a:lstStyle/>
          <a:p>
            <a:r>
              <a:rPr lang="en-US" dirty="0" smtClean="0"/>
              <a:t>New Immigrant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2000"/>
                                        <p:tgtEl>
                                          <p:spTgt spid="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2000"/>
                                        <p:tgtEl>
                                          <p:spTgt spid="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2000"/>
                                        <p:tgtEl>
                                          <p:spTgt spid="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20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Content Placeholder 2"/>
          <p:cNvSpPr>
            <a:spLocks noGrp="1"/>
          </p:cNvSpPr>
          <p:nvPr>
            <p:ph sz="half" idx="2"/>
          </p:nvPr>
        </p:nvSpPr>
        <p:spPr/>
        <p:txBody>
          <a:bodyPr/>
          <a:lstStyle/>
          <a:p>
            <a:r>
              <a:rPr lang="en-US" dirty="0" smtClean="0"/>
              <a:t>Melting Pot: mixture of people and cultures abandoning their native languages and customs</a:t>
            </a:r>
          </a:p>
          <a:p>
            <a:r>
              <a:rPr lang="en-US" dirty="0" smtClean="0"/>
              <a:t>Assimilate: blend in and adapt cultures and ideals</a:t>
            </a:r>
          </a:p>
          <a:p>
            <a:pPr lvl="1"/>
            <a:r>
              <a:rPr lang="en-US" b="1" u="sng" dirty="0" smtClean="0"/>
              <a:t>Americanization movement</a:t>
            </a:r>
            <a:endParaRPr lang="en-US" b="1" u="sng" dirty="0"/>
          </a:p>
        </p:txBody>
      </p:sp>
      <p:sp>
        <p:nvSpPr>
          <p:cNvPr id="4" name="Content Placeholder 3"/>
          <p:cNvSpPr>
            <a:spLocks noGrp="1"/>
          </p:cNvSpPr>
          <p:nvPr>
            <p:ph sz="quarter" idx="4"/>
          </p:nvPr>
        </p:nvSpPr>
        <p:spPr/>
        <p:txBody>
          <a:bodyPr/>
          <a:lstStyle/>
          <a:p>
            <a:r>
              <a:rPr lang="en-US" dirty="0" smtClean="0"/>
              <a:t>Nativism: overt favoritism toward native-born Americans</a:t>
            </a:r>
          </a:p>
          <a:p>
            <a:pPr lvl="1"/>
            <a:r>
              <a:rPr lang="en-US" dirty="0" smtClean="0"/>
              <a:t>Anglo-Saxons</a:t>
            </a:r>
            <a:endParaRPr lang="en-US" dirty="0"/>
          </a:p>
        </p:txBody>
      </p:sp>
      <p:sp>
        <p:nvSpPr>
          <p:cNvPr id="5" name="Title 4"/>
          <p:cNvSpPr>
            <a:spLocks noGrp="1"/>
          </p:cNvSpPr>
          <p:nvPr>
            <p:ph type="title"/>
          </p:nvPr>
        </p:nvSpPr>
        <p:spPr/>
        <p:txBody>
          <a:bodyPr/>
          <a:lstStyle/>
          <a:p>
            <a:r>
              <a:rPr lang="en-US" dirty="0" smtClean="0"/>
              <a:t>Immigration Restriction</a:t>
            </a:r>
            <a:endParaRPr lang="en-US" dirty="0"/>
          </a:p>
        </p:txBody>
      </p:sp>
      <p:sp>
        <p:nvSpPr>
          <p:cNvPr id="6" name="Text Placeholder 5"/>
          <p:cNvSpPr>
            <a:spLocks noGrp="1"/>
          </p:cNvSpPr>
          <p:nvPr>
            <p:ph type="body" idx="3"/>
          </p:nvPr>
        </p:nvSpPr>
        <p:spPr/>
        <p:txBody>
          <a:bodyPr/>
          <a:lstStyle/>
          <a:p>
            <a:endParaRPr lang="en-US"/>
          </a:p>
        </p:txBody>
      </p:sp>
    </p:spTree>
    <p:extLst>
      <p:ext uri="{BB962C8B-B14F-4D97-AF65-F5344CB8AC3E}">
        <p14:creationId xmlns:p14="http://schemas.microsoft.com/office/powerpoint/2010/main" val="3734733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Chinese Exclusion Act</a:t>
            </a:r>
            <a:endParaRPr lang="en-US" dirty="0"/>
          </a:p>
        </p:txBody>
      </p:sp>
      <p:sp>
        <p:nvSpPr>
          <p:cNvPr id="3" name="Content Placeholder 2"/>
          <p:cNvSpPr>
            <a:spLocks noGrp="1"/>
          </p:cNvSpPr>
          <p:nvPr>
            <p:ph sz="half" idx="2"/>
          </p:nvPr>
        </p:nvSpPr>
        <p:spPr/>
        <p:txBody>
          <a:bodyPr/>
          <a:lstStyle/>
          <a:p>
            <a:r>
              <a:rPr lang="en-US" dirty="0" smtClean="0"/>
              <a:t>Anti-Chinese</a:t>
            </a:r>
          </a:p>
          <a:p>
            <a:r>
              <a:rPr lang="en-US" dirty="0" smtClean="0"/>
              <a:t>Barred all Chinese until 1943</a:t>
            </a:r>
          </a:p>
          <a:p>
            <a:r>
              <a:rPr lang="en-US" dirty="0" smtClean="0"/>
              <a:t>Exceptions: students, teachers, merchants, tourists, and government officials</a:t>
            </a:r>
            <a:endParaRPr lang="en-US" dirty="0"/>
          </a:p>
        </p:txBody>
      </p:sp>
      <p:sp>
        <p:nvSpPr>
          <p:cNvPr id="4" name="Content Placeholder 3"/>
          <p:cNvSpPr>
            <a:spLocks noGrp="1"/>
          </p:cNvSpPr>
          <p:nvPr>
            <p:ph sz="quarter" idx="4"/>
          </p:nvPr>
        </p:nvSpPr>
        <p:spPr/>
        <p:txBody>
          <a:bodyPr>
            <a:normAutofit lnSpcReduction="10000"/>
          </a:bodyPr>
          <a:lstStyle/>
          <a:p>
            <a:r>
              <a:rPr lang="en-US" dirty="0" smtClean="0"/>
              <a:t>Anti-Japanese</a:t>
            </a:r>
          </a:p>
          <a:p>
            <a:r>
              <a:rPr lang="en-US" dirty="0" smtClean="0"/>
              <a:t>San Francisco segregation</a:t>
            </a:r>
          </a:p>
          <a:p>
            <a:r>
              <a:rPr lang="en-US" dirty="0" smtClean="0"/>
              <a:t>Japan limited unskilled workers emigrating</a:t>
            </a:r>
          </a:p>
          <a:p>
            <a:r>
              <a:rPr lang="en-US" dirty="0" smtClean="0"/>
              <a:t>San Francisco segregation order repealed</a:t>
            </a:r>
          </a:p>
          <a:p>
            <a:r>
              <a:rPr lang="en-US" dirty="0" smtClean="0"/>
              <a:t>Theodore Roosevelt </a:t>
            </a:r>
            <a:endParaRPr lang="en-US" dirty="0"/>
          </a:p>
        </p:txBody>
      </p:sp>
      <p:sp>
        <p:nvSpPr>
          <p:cNvPr id="5" name="Title 4"/>
          <p:cNvSpPr>
            <a:spLocks noGrp="1"/>
          </p:cNvSpPr>
          <p:nvPr>
            <p:ph type="title"/>
          </p:nvPr>
        </p:nvSpPr>
        <p:spPr/>
        <p:txBody>
          <a:bodyPr/>
          <a:lstStyle/>
          <a:p>
            <a:r>
              <a:rPr lang="en-US" dirty="0" smtClean="0"/>
              <a:t>Immigration Restriction</a:t>
            </a:r>
            <a:endParaRPr lang="en-US" dirty="0"/>
          </a:p>
        </p:txBody>
      </p:sp>
      <p:sp>
        <p:nvSpPr>
          <p:cNvPr id="6" name="Text Placeholder 5"/>
          <p:cNvSpPr>
            <a:spLocks noGrp="1"/>
          </p:cNvSpPr>
          <p:nvPr>
            <p:ph type="body" idx="3"/>
          </p:nvPr>
        </p:nvSpPr>
        <p:spPr/>
        <p:txBody>
          <a:bodyPr/>
          <a:lstStyle/>
          <a:p>
            <a:r>
              <a:rPr lang="en-US" dirty="0" smtClean="0"/>
              <a:t>Gentlemen’s Agreement</a:t>
            </a:r>
            <a:endParaRPr lang="en-US" dirty="0"/>
          </a:p>
        </p:txBody>
      </p:sp>
    </p:spTree>
    <p:extLst>
      <p:ext uri="{BB962C8B-B14F-4D97-AF65-F5344CB8AC3E}">
        <p14:creationId xmlns:p14="http://schemas.microsoft.com/office/powerpoint/2010/main" val="276742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James </a:t>
            </a:r>
            <a:r>
              <a:rPr lang="en-US" dirty="0" err="1" smtClean="0"/>
              <a:t>Truslow</a:t>
            </a:r>
            <a:r>
              <a:rPr lang="en-US" dirty="0" smtClean="0"/>
              <a:t> Adams (1931)</a:t>
            </a:r>
          </a:p>
          <a:p>
            <a:pPr lvl="1"/>
            <a:r>
              <a:rPr lang="en-US" dirty="0" smtClean="0"/>
              <a:t>Historian from Connecticut</a:t>
            </a:r>
          </a:p>
          <a:p>
            <a:pPr lvl="1"/>
            <a:r>
              <a:rPr lang="en-US" dirty="0" smtClean="0"/>
              <a:t>"life should be better and richer and fuller for everyone, with opportunity for each according to ability or achievement" regardless of social class or circumstances of birth.</a:t>
            </a:r>
          </a:p>
          <a:p>
            <a:r>
              <a:rPr lang="en-US" dirty="0" smtClean="0"/>
              <a:t>So in essence…</a:t>
            </a:r>
          </a:p>
          <a:p>
            <a:pPr lvl="1"/>
            <a:r>
              <a:rPr lang="en-US" dirty="0" smtClean="0"/>
              <a:t>Hard work should lead to:</a:t>
            </a:r>
          </a:p>
          <a:p>
            <a:pPr lvl="2"/>
            <a:r>
              <a:rPr lang="en-US" dirty="0" smtClean="0"/>
              <a:t>Good education</a:t>
            </a:r>
          </a:p>
          <a:p>
            <a:pPr lvl="2"/>
            <a:r>
              <a:rPr lang="en-US" dirty="0" smtClean="0"/>
              <a:t>Social mobility</a:t>
            </a:r>
          </a:p>
          <a:p>
            <a:pPr lvl="2"/>
            <a:r>
              <a:rPr lang="en-US" dirty="0" smtClean="0"/>
              <a:t>Higher quality of life</a:t>
            </a:r>
            <a:endParaRPr lang="en-US" dirty="0"/>
          </a:p>
        </p:txBody>
      </p:sp>
      <p:sp>
        <p:nvSpPr>
          <p:cNvPr id="7" name="Title 6"/>
          <p:cNvSpPr>
            <a:spLocks noGrp="1"/>
          </p:cNvSpPr>
          <p:nvPr>
            <p:ph type="title"/>
          </p:nvPr>
        </p:nvSpPr>
        <p:spPr/>
        <p:txBody>
          <a:bodyPr/>
          <a:lstStyle/>
          <a:p>
            <a:r>
              <a:rPr smtClean="0"/>
              <a:t>The American Dream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2000"/>
                                        <p:tgtEl>
                                          <p:spTgt spid="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2000"/>
                                        <p:tgtEl>
                                          <p:spTgt spid="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20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2000"/>
                                        <p:tgtEl>
                                          <p:spTgt spid="8">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fade">
                                      <p:cBhvr>
                                        <p:cTn id="19"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114800" cy="4572000"/>
          </a:xfrm>
        </p:spPr>
        <p:txBody>
          <a:bodyPr>
            <a:normAutofit/>
          </a:bodyPr>
          <a:lstStyle/>
          <a:p>
            <a:r>
              <a:rPr lang="en-US" sz="2800" dirty="0" smtClean="0"/>
              <a:t>Led to more food and less required labor</a:t>
            </a:r>
          </a:p>
          <a:p>
            <a:r>
              <a:rPr lang="en-US" sz="2800" dirty="0" smtClean="0"/>
              <a:t>Many rural farmers move to cities looking for work</a:t>
            </a:r>
          </a:p>
          <a:p>
            <a:r>
              <a:rPr lang="en-US" sz="2800" dirty="0" smtClean="0"/>
              <a:t>Many African Americans went to cities to escape share cropping and discrimination</a:t>
            </a:r>
            <a:endParaRPr lang="en-US" sz="2800" dirty="0"/>
          </a:p>
        </p:txBody>
      </p:sp>
      <p:sp>
        <p:nvSpPr>
          <p:cNvPr id="3" name="Title 2"/>
          <p:cNvSpPr>
            <a:spLocks noGrp="1"/>
          </p:cNvSpPr>
          <p:nvPr>
            <p:ph type="title"/>
          </p:nvPr>
        </p:nvSpPr>
        <p:spPr/>
        <p:txBody>
          <a:bodyPr/>
          <a:lstStyle/>
          <a:p>
            <a:r>
              <a:rPr smtClean="0"/>
              <a:t>Progress of Farming</a:t>
            </a:r>
            <a:endParaRPr lang="en-US" dirty="0"/>
          </a:p>
        </p:txBody>
      </p:sp>
      <p:pic>
        <p:nvPicPr>
          <p:cNvPr id="4" name="Picture 2" descr="http://www.machineryscans.com/farm%20equipment.jpg"/>
          <p:cNvPicPr>
            <a:picLocks noChangeAspect="1" noChangeArrowheads="1"/>
          </p:cNvPicPr>
          <p:nvPr/>
        </p:nvPicPr>
        <p:blipFill>
          <a:blip r:embed="rId2" cstate="print"/>
          <a:srcRect/>
          <a:stretch>
            <a:fillRect/>
          </a:stretch>
        </p:blipFill>
        <p:spPr bwMode="auto">
          <a:xfrm>
            <a:off x="4876800" y="1828800"/>
            <a:ext cx="3657600" cy="3497179"/>
          </a:xfrm>
          <a:prstGeom prst="rect">
            <a:avLst/>
          </a:prstGeom>
          <a:noFill/>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486400"/>
            <a:ext cx="8382000" cy="1143000"/>
          </a:xfrm>
        </p:spPr>
        <p:txBody>
          <a:bodyPr>
            <a:normAutofit fontScale="85000" lnSpcReduction="20000"/>
          </a:bodyPr>
          <a:lstStyle/>
          <a:p>
            <a:pPr lvl="0"/>
            <a:r>
              <a:rPr lang="en-US" dirty="0"/>
              <a:t>170,000 horses in NYC in 1880</a:t>
            </a:r>
          </a:p>
          <a:p>
            <a:pPr lvl="0"/>
            <a:r>
              <a:rPr lang="en-US" dirty="0"/>
              <a:t>15-30 lbs of manure; 1 </a:t>
            </a:r>
            <a:r>
              <a:rPr lang="en-US" dirty="0" err="1"/>
              <a:t>qt</a:t>
            </a:r>
            <a:r>
              <a:rPr lang="en-US" dirty="0"/>
              <a:t> </a:t>
            </a:r>
            <a:r>
              <a:rPr lang="en-US"/>
              <a:t>of </a:t>
            </a:r>
            <a:r>
              <a:rPr lang="en-US" smtClean="0"/>
              <a:t>urine per day per horse</a:t>
            </a:r>
            <a:endParaRPr lang="en-US" dirty="0"/>
          </a:p>
          <a:p>
            <a:pPr lvl="0"/>
            <a:r>
              <a:rPr lang="en-US" dirty="0"/>
              <a:t>3-4 million lbs of manure a day; 40,000 gallons of urine</a:t>
            </a:r>
          </a:p>
          <a:p>
            <a:endParaRPr lang="en-US" dirty="0"/>
          </a:p>
        </p:txBody>
      </p:sp>
      <p:sp>
        <p:nvSpPr>
          <p:cNvPr id="3" name="Title 2"/>
          <p:cNvSpPr>
            <a:spLocks noGrp="1"/>
          </p:cNvSpPr>
          <p:nvPr>
            <p:ph type="title"/>
          </p:nvPr>
        </p:nvSpPr>
        <p:spPr/>
        <p:txBody>
          <a:bodyPr/>
          <a:lstStyle/>
          <a:p>
            <a:endParaRPr lang="en-US"/>
          </a:p>
        </p:txBody>
      </p:sp>
      <p:pic>
        <p:nvPicPr>
          <p:cNvPr id="4" name="Picture 3" descr="http://ephemeralnewyork.files.wordpress.com/2011/06/horsecarcassnewyork1900.jpg?w=450&amp;h=266"/>
          <p:cNvPicPr/>
          <p:nvPr/>
        </p:nvPicPr>
        <p:blipFill>
          <a:blip r:embed="rId2"/>
          <a:srcRect/>
          <a:stretch>
            <a:fillRect/>
          </a:stretch>
        </p:blipFill>
        <p:spPr bwMode="auto">
          <a:xfrm>
            <a:off x="152400" y="228600"/>
            <a:ext cx="8759081" cy="51816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851227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11222</TotalTime>
  <Words>1150</Words>
  <Application>Microsoft Office PowerPoint</Application>
  <PresentationFormat>On-screen Show (4:3)</PresentationFormat>
  <Paragraphs>192</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Constantia</vt:lpstr>
      <vt:lpstr>Wingdings 2</vt:lpstr>
      <vt:lpstr>Paper</vt:lpstr>
      <vt:lpstr>Immigration &amp; Urbanization</vt:lpstr>
      <vt:lpstr>Coming to America</vt:lpstr>
      <vt:lpstr>What does it "take" to be an American?</vt:lpstr>
      <vt:lpstr>Old v New</vt:lpstr>
      <vt:lpstr>Immigration Restriction</vt:lpstr>
      <vt:lpstr>Immigration Restriction</vt:lpstr>
      <vt:lpstr>The American Dream</vt:lpstr>
      <vt:lpstr>Progress of Farming</vt:lpstr>
      <vt:lpstr>PowerPoint Presentation</vt:lpstr>
      <vt:lpstr>Choices, Choices</vt:lpstr>
      <vt:lpstr>The American Dream?</vt:lpstr>
      <vt:lpstr>H2O… who needs it?</vt:lpstr>
      <vt:lpstr>Problem Solvers?</vt:lpstr>
      <vt:lpstr>Problem Solvers?</vt:lpstr>
      <vt:lpstr>Tweed Ring</vt:lpstr>
      <vt:lpstr>Whistle Blower</vt:lpstr>
      <vt:lpstr>Whistle Blower</vt:lpstr>
      <vt:lpstr>Factories</vt:lpstr>
      <vt:lpstr>Problem Solvers</vt:lpstr>
      <vt:lpstr>Patronage and Politics</vt:lpstr>
      <vt:lpstr>Business Buy Influence</vt:lpstr>
      <vt:lpstr>Problem Solvers</vt:lpstr>
      <vt:lpstr>Problem Solvers</vt:lpstr>
      <vt:lpstr>PowerPoint Presentation</vt:lpstr>
      <vt:lpstr>PowerPoint Presentation</vt:lpstr>
      <vt:lpstr>Requirements</vt:lpstr>
      <vt:lpstr> Changes in American religious life</vt:lpstr>
      <vt:lpstr>Changes in American Religious Life</vt:lpstr>
      <vt:lpstr>Changes in Education</vt:lpstr>
      <vt:lpstr>Morality and the Changing Roles of Women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&amp; Urbanization</dc:title>
  <dc:creator>kkramek</dc:creator>
  <cp:lastModifiedBy>Kyle Kramek</cp:lastModifiedBy>
  <cp:revision>68</cp:revision>
  <dcterms:created xsi:type="dcterms:W3CDTF">2013-09-30T13:40:25Z</dcterms:created>
  <dcterms:modified xsi:type="dcterms:W3CDTF">2018-09-20T16:23:02Z</dcterms:modified>
</cp:coreProperties>
</file>